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EA96-7A37-44CA-92F3-33AA8AEB681F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EC0A-F09A-4445-8E37-4363F0D4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B445-F653-4F7C-B2D8-06E1D3EE07C8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A498-AF7C-470B-8CC4-721FB0D6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A498-AF7C-470B-8CC4-721FB0D69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using fossil water:</a:t>
            </a:r>
            <a:r>
              <a:rPr lang="en-US" baseline="0" dirty="0" smtClean="0"/>
              <a:t> </a:t>
            </a:r>
            <a:r>
              <a:rPr lang="en-US" b="1" dirty="0" smtClean="0"/>
              <a:t>ancient reserves of underground water: </a:t>
            </a:r>
            <a:r>
              <a:rPr lang="en-US" dirty="0" smtClean="0"/>
              <a:t>water in underground strata that has accumulated over millions of years and is therefore not a renewable resource, unlike other ground water</a:t>
            </a:r>
          </a:p>
          <a:p>
            <a:endParaRPr lang="en-US" dirty="0" smtClean="0"/>
          </a:p>
          <a:p>
            <a:r>
              <a:rPr lang="en-US" dirty="0" smtClean="0"/>
              <a:t>If it reaches 70 %, what about other species?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17B67-F370-42BA-8885-869A1DFFBB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Land Area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150 M km</a:t>
            </a:r>
            <a:r>
              <a:rPr lang="en-US" baseline="30000" dirty="0" smtClean="0"/>
              <a:t>2</a:t>
            </a:r>
            <a:r>
              <a:rPr lang="en-US" dirty="0" smtClean="0"/>
              <a:t> (~30 %)</a:t>
            </a:r>
          </a:p>
          <a:p>
            <a:r>
              <a:rPr lang="en-US" dirty="0" smtClean="0"/>
              <a:t>Standing Person Area </a:t>
            </a:r>
          </a:p>
          <a:p>
            <a:pPr lvl="1"/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2 ft</a:t>
            </a:r>
            <a:r>
              <a:rPr lang="en-US" baseline="30000" dirty="0" smtClean="0"/>
              <a:t>2</a:t>
            </a:r>
            <a:r>
              <a:rPr lang="en-US" dirty="0" smtClean="0"/>
              <a:t>/person = 1.858E-7 km</a:t>
            </a:r>
            <a:r>
              <a:rPr lang="en-US" baseline="30000" dirty="0" smtClean="0"/>
              <a:t>2</a:t>
            </a:r>
            <a:r>
              <a:rPr lang="en-US" dirty="0" smtClean="0"/>
              <a:t>/person</a:t>
            </a:r>
          </a:p>
          <a:p>
            <a:r>
              <a:rPr lang="en-US" dirty="0" smtClean="0"/>
              <a:t>Maximum Population</a:t>
            </a:r>
          </a:p>
          <a:p>
            <a:pPr lvl="1"/>
            <a:r>
              <a:rPr lang="en-US" dirty="0" smtClean="0"/>
              <a:t>150,000,000 / 1.858E-7 = </a:t>
            </a:r>
            <a:r>
              <a:rPr lang="en-US" dirty="0" smtClean="0">
                <a:solidFill>
                  <a:srgbClr val="FF0000"/>
                </a:solidFill>
              </a:rPr>
              <a:t>807 T</a:t>
            </a:r>
          </a:p>
          <a:p>
            <a:pPr lvl="2"/>
            <a:r>
              <a:rPr lang="en-US" dirty="0" smtClean="0"/>
              <a:t>T – </a:t>
            </a:r>
            <a:r>
              <a:rPr lang="en-US" dirty="0" err="1" smtClean="0"/>
              <a:t>tera</a:t>
            </a:r>
            <a:r>
              <a:rPr lang="en-US" dirty="0" smtClean="0"/>
              <a:t> – 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Why is this wrong?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It’s too low: multiple stories, below ground, ocean floor…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FA498-AF7C-470B-8CC4-721FB0D695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predictions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en.wikipedia.org</a:t>
            </a:r>
            <a:endParaRPr lang="en-US" dirty="0"/>
          </a:p>
        </p:txBody>
      </p:sp>
      <p:pic>
        <p:nvPicPr>
          <p:cNvPr id="6" name="Picture 5" descr="400px-World-Population-1800-2100.png"/>
          <p:cNvPicPr>
            <a:picLocks noChangeAspect="1"/>
          </p:cNvPicPr>
          <p:nvPr/>
        </p:nvPicPr>
        <p:blipFill>
          <a:blip r:embed="rId2" cstate="print"/>
          <a:srcRect r="3005"/>
          <a:stretch>
            <a:fillRect/>
          </a:stretch>
        </p:blipFill>
        <p:spPr>
          <a:xfrm>
            <a:off x="0" y="1547446"/>
            <a:ext cx="4879731" cy="5131540"/>
          </a:xfrm>
          <a:prstGeom prst="rect">
            <a:avLst/>
          </a:prstGeom>
        </p:spPr>
      </p:pic>
      <p:pic>
        <p:nvPicPr>
          <p:cNvPr id="7" name="Picture 6" descr="400px-World_population_growth_rates_1800-2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170" y="2444262"/>
            <a:ext cx="4309830" cy="29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Limit -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Land Area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150 M km</a:t>
            </a:r>
            <a:r>
              <a:rPr lang="en-US" baseline="30000" dirty="0" smtClean="0"/>
              <a:t>2</a:t>
            </a:r>
            <a:r>
              <a:rPr lang="en-US" dirty="0" smtClean="0"/>
              <a:t> (~30 %)</a:t>
            </a:r>
          </a:p>
          <a:p>
            <a:r>
              <a:rPr lang="en-US" dirty="0" smtClean="0"/>
              <a:t>Standing Person Area </a:t>
            </a:r>
          </a:p>
          <a:p>
            <a:pPr lvl="1"/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2 ft</a:t>
            </a:r>
            <a:r>
              <a:rPr lang="en-US" baseline="30000" dirty="0" smtClean="0"/>
              <a:t>2</a:t>
            </a:r>
            <a:r>
              <a:rPr lang="en-US" dirty="0" smtClean="0"/>
              <a:t>/person = 1.858E-7 km</a:t>
            </a:r>
            <a:r>
              <a:rPr lang="en-US" baseline="30000" dirty="0" smtClean="0"/>
              <a:t>2</a:t>
            </a:r>
            <a:r>
              <a:rPr lang="en-US" dirty="0" smtClean="0"/>
              <a:t>/person</a:t>
            </a:r>
          </a:p>
          <a:p>
            <a:r>
              <a:rPr lang="en-US" dirty="0" smtClean="0"/>
              <a:t>Maximum Population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FF0000"/>
                </a:solidFill>
              </a:rPr>
              <a:t>807 T </a:t>
            </a:r>
            <a:r>
              <a:rPr lang="en-US" dirty="0" smtClean="0"/>
              <a:t>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Limit – Agricultural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Thomas Robert Malthus (1766 –1834)</a:t>
            </a:r>
          </a:p>
          <a:p>
            <a:pPr lvl="1"/>
            <a:r>
              <a:rPr lang="en-US" dirty="0" smtClean="0"/>
              <a:t>“An Essay on the Principle of Population”, 1798 – 1826</a:t>
            </a:r>
          </a:p>
          <a:p>
            <a:pPr lvl="2"/>
            <a:r>
              <a:rPr lang="en-US" dirty="0" smtClean="0"/>
              <a:t>Assumed</a:t>
            </a:r>
          </a:p>
          <a:p>
            <a:pPr lvl="3"/>
            <a:r>
              <a:rPr lang="en-US" dirty="0" smtClean="0"/>
              <a:t>Population can increase geometrically</a:t>
            </a:r>
          </a:p>
          <a:p>
            <a:pPr lvl="3"/>
            <a:r>
              <a:rPr lang="en-US" dirty="0" smtClean="0"/>
              <a:t>Food Production can only increase arithmetically</a:t>
            </a:r>
          </a:p>
          <a:p>
            <a:pPr lvl="2"/>
            <a:r>
              <a:rPr lang="en-US" dirty="0" smtClean="0"/>
              <a:t>Predicted that population would outstrip food supply in less than a century</a:t>
            </a:r>
          </a:p>
          <a:p>
            <a:r>
              <a:rPr lang="en-US" dirty="0" smtClean="0"/>
              <a:t>What happened? – Technology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6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Limit – Agricultural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Potential arable land - 21,375,000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Potential agricultural productivity - 8,923E12 kcal/yr</a:t>
            </a:r>
          </a:p>
          <a:p>
            <a:r>
              <a:rPr lang="en-US" dirty="0" smtClean="0"/>
              <a:t>World Carrying Capacity</a:t>
            </a:r>
          </a:p>
          <a:p>
            <a:pPr lvl="1"/>
            <a:r>
              <a:rPr lang="en-US" dirty="0" smtClean="0"/>
              <a:t>7.34 B</a:t>
            </a:r>
          </a:p>
          <a:p>
            <a:pPr lvl="2"/>
            <a:r>
              <a:rPr lang="en-US" dirty="0" smtClean="0"/>
              <a:t>At each country’s 1996 food consumption level</a:t>
            </a:r>
          </a:p>
          <a:p>
            <a:pPr lvl="1"/>
            <a:r>
              <a:rPr lang="en-US" dirty="0" smtClean="0"/>
              <a:t>8.97 B</a:t>
            </a:r>
          </a:p>
          <a:p>
            <a:pPr lvl="2"/>
            <a:r>
              <a:rPr lang="en-US" dirty="0" smtClean="0"/>
              <a:t>At world country-average</a:t>
            </a:r>
          </a:p>
          <a:p>
            <a:pPr lvl="1"/>
            <a:r>
              <a:rPr lang="en-US" dirty="0" smtClean="0"/>
              <a:t>4.01 B</a:t>
            </a:r>
          </a:p>
          <a:p>
            <a:pPr lvl="2"/>
            <a:r>
              <a:rPr lang="en-US" dirty="0" smtClean="0"/>
              <a:t>At North American consumption rate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4215" y="1"/>
            <a:ext cx="6189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err="1" smtClean="0"/>
              <a:t>Shunji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Murai</a:t>
            </a:r>
            <a:r>
              <a:rPr lang="en-US" sz="1100" i="1" dirty="0" smtClean="0"/>
              <a:t>, S. (1996) “Global environment and population carrying capacity”, </a:t>
            </a:r>
            <a:r>
              <a:rPr lang="en-US" sz="1100" i="1" u="sng" dirty="0" smtClean="0"/>
              <a:t>The UNU global environmental Forum IV</a:t>
            </a:r>
            <a:r>
              <a:rPr lang="en-US" sz="1100" dirty="0" smtClean="0"/>
              <a:t>, Edited by </a:t>
            </a:r>
            <a:r>
              <a:rPr lang="en-US" sz="1100" dirty="0" err="1" smtClean="0"/>
              <a:t>Juha</a:t>
            </a:r>
            <a:r>
              <a:rPr lang="en-US" sz="1100" dirty="0" smtClean="0"/>
              <a:t> I. </a:t>
            </a:r>
            <a:r>
              <a:rPr lang="en-US" sz="1100" dirty="0" err="1" smtClean="0"/>
              <a:t>Uitto</a:t>
            </a:r>
            <a:r>
              <a:rPr lang="en-US" sz="1100" dirty="0" smtClean="0"/>
              <a:t> and Akiko Ono, The United Nations University, Tokyo, Japan.</a:t>
            </a:r>
          </a:p>
          <a:p>
            <a:endParaRPr lang="en-US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15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&amp; Mass Balance</a:t>
            </a:r>
            <a:endParaRPr lang="en-US" dirty="0"/>
          </a:p>
        </p:txBody>
      </p:sp>
      <p:grpSp>
        <p:nvGrpSpPr>
          <p:cNvPr id="5" name="Group 16"/>
          <p:cNvGrpSpPr/>
          <p:nvPr/>
        </p:nvGrpSpPr>
        <p:grpSpPr>
          <a:xfrm>
            <a:off x="3845029" y="1619877"/>
            <a:ext cx="4760686" cy="4920343"/>
            <a:chOff x="2148114" y="1611085"/>
            <a:chExt cx="4760686" cy="4920343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438400"/>
              <a:ext cx="32766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Donut 9"/>
            <p:cNvSpPr/>
            <p:nvPr/>
          </p:nvSpPr>
          <p:spPr>
            <a:xfrm>
              <a:off x="2148114" y="1611085"/>
              <a:ext cx="4760686" cy="4920343"/>
            </a:xfrm>
            <a:prstGeom prst="donut">
              <a:avLst>
                <a:gd name="adj" fmla="val 215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 rot="1074582">
            <a:off x="1867735" y="2745353"/>
            <a:ext cx="3198839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177,500 TW/year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1" name="Picture 1" descr="C:\Users\caleb\AppData\Local\Microsoft\Windows\Temporary Internet Files\Content.IE5\NDQGDG8J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1114"/>
            <a:ext cx="2743200" cy="2743200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flipH="1">
            <a:off x="1782138" y="3762127"/>
            <a:ext cx="3071712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Reflected: 50,000 TW/year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9831534">
            <a:off x="2409648" y="5304096"/>
            <a:ext cx="2798299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Space Dust: 1.5E8 kg/yr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24753" y="2347546"/>
            <a:ext cx="3235570" cy="343779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816438" flipH="1">
            <a:off x="1923838" y="4505829"/>
            <a:ext cx="2821622" cy="48463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Atmosphere: 3.4E7 kg/yr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241" y="6488668"/>
            <a:ext cx="483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dust accumulation: 66 cm over 4.5 B years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8597" y="0"/>
            <a:ext cx="8265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Morton, SA., and M. Sharma, (2009) “Thermodynamic Considerations in Determining World Carrying Capacity,” ASEE Annual Conference, Arlington, TX</a:t>
            </a:r>
            <a:endParaRPr lang="en-US" sz="1050" dirty="0"/>
          </a:p>
        </p:txBody>
      </p:sp>
      <p:sp>
        <p:nvSpPr>
          <p:cNvPr id="19" name="Rectangle 18"/>
          <p:cNvSpPr/>
          <p:nvPr/>
        </p:nvSpPr>
        <p:spPr>
          <a:xfrm>
            <a:off x="4543562" y="1714472"/>
            <a:ext cx="357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127,500 TW/yr available for plants</a:t>
            </a:r>
          </a:p>
        </p:txBody>
      </p:sp>
    </p:spTree>
    <p:extLst>
      <p:ext uri="{BB962C8B-B14F-4D97-AF65-F5344CB8AC3E}">
        <p14:creationId xmlns:p14="http://schemas.microsoft.com/office/powerpoint/2010/main" val="928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ym typeface="Symbol"/>
              </a:rPr>
              <a:t>How much of the sun’s energy can we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5879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Photosynthesis</a:t>
            </a:r>
          </a:p>
          <a:p>
            <a:pPr lvl="1"/>
            <a:r>
              <a:rPr lang="en-US" dirty="0" smtClean="0"/>
              <a:t>Plants use sun’s energy to grow</a:t>
            </a:r>
          </a:p>
          <a:p>
            <a:pPr lvl="1"/>
            <a:r>
              <a:rPr lang="en-US" dirty="0" smtClean="0"/>
              <a:t>Primary Productivity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Net Primary Productivity </a:t>
            </a:r>
          </a:p>
          <a:p>
            <a:pPr lvl="1"/>
            <a:r>
              <a:rPr lang="en-US" dirty="0" smtClean="0">
                <a:sym typeface="Symbol"/>
              </a:rPr>
              <a:t>Plant products available for use by other entities</a:t>
            </a:r>
          </a:p>
          <a:p>
            <a:pPr lvl="2"/>
            <a:r>
              <a:rPr lang="en-US" dirty="0" smtClean="0"/>
              <a:t>NNP </a:t>
            </a:r>
            <a:r>
              <a:rPr lang="en-US" dirty="0" smtClean="0">
                <a:sym typeface="Symbol"/>
              </a:rPr>
              <a:t> 2.9E13 Kg/yr Carbon</a:t>
            </a:r>
          </a:p>
          <a:p>
            <a:pPr lvl="2"/>
            <a:r>
              <a:rPr lang="en-US" dirty="0" smtClean="0">
                <a:sym typeface="Symbol"/>
              </a:rPr>
              <a:t>Humans currently use ~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41 % </a:t>
            </a:r>
            <a:r>
              <a:rPr lang="en-US" dirty="0" smtClean="0">
                <a:sym typeface="Symbol"/>
              </a:rPr>
              <a:t>of NPP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endParaRPr lang="en-US" dirty="0" smtClean="0"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597" y="0"/>
            <a:ext cx="8265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Morton, SA., and M. Sharma, (2009) “Thermodynamic Considerations in Determining World Carrying Capacity,” ASEE Annual Conference, Arlington, TX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275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71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 major extinction events recorded in past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appear to be in a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Some are calling it the </a:t>
            </a:r>
            <a:r>
              <a:rPr lang="en-US" dirty="0" err="1" smtClean="0">
                <a:solidFill>
                  <a:srgbClr val="FF0000"/>
                </a:solidFill>
              </a:rPr>
              <a:t>Homocene</a:t>
            </a:r>
            <a:endParaRPr lang="en-US" dirty="0" smtClean="0"/>
          </a:p>
          <a:p>
            <a:pPr lvl="1"/>
            <a:r>
              <a:rPr lang="en-US" dirty="0" smtClean="0"/>
              <a:t>Humans appear to be the cause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19391" y="2611287"/>
            <a:ext cx="400110" cy="1682961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1400" dirty="0" smtClean="0"/>
              <a:t>www.personal.psu.edu</a:t>
            </a:r>
            <a:endParaRPr lang="en-US" sz="1400" dirty="0"/>
          </a:p>
        </p:txBody>
      </p:sp>
      <p:pic>
        <p:nvPicPr>
          <p:cNvPr id="5" name="Picture 4" descr="extinctionEv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930" y="2105516"/>
            <a:ext cx="4958862" cy="29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Estimate - NPP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Human population limit (HPL) function of?</a:t>
            </a:r>
          </a:p>
          <a:p>
            <a:pPr lvl="1"/>
            <a:r>
              <a:rPr lang="en-US" dirty="0" smtClean="0"/>
              <a:t>How much Carbon humans need </a:t>
            </a:r>
          </a:p>
          <a:p>
            <a:pPr lvl="2"/>
            <a:r>
              <a:rPr lang="en-US" dirty="0" smtClean="0"/>
              <a:t>~ 1200 kg per capita Carbon</a:t>
            </a:r>
          </a:p>
          <a:p>
            <a:pPr lvl="1"/>
            <a:r>
              <a:rPr lang="en-US" dirty="0" smtClean="0"/>
              <a:t>Fraction NPP we allocate for ourselves, H</a:t>
            </a:r>
            <a:r>
              <a:rPr lang="en-US" baseline="-25000" dirty="0" smtClean="0"/>
              <a:t>NPP</a:t>
            </a:r>
          </a:p>
          <a:p>
            <a:r>
              <a:rPr lang="en-US" dirty="0" smtClean="0"/>
              <a:t>HPL = H</a:t>
            </a:r>
            <a:r>
              <a:rPr lang="en-US" baseline="-25000" dirty="0" smtClean="0"/>
              <a:t>NPP</a:t>
            </a:r>
            <a:r>
              <a:rPr lang="en-US" dirty="0" smtClean="0"/>
              <a:t> x 2.9E13 /1200</a:t>
            </a:r>
          </a:p>
          <a:p>
            <a:pPr lvl="1"/>
            <a:r>
              <a:rPr lang="en-US" dirty="0" smtClean="0"/>
              <a:t>= H</a:t>
            </a:r>
            <a:r>
              <a:rPr lang="en-US" baseline="-25000" dirty="0" smtClean="0"/>
              <a:t>NPP</a:t>
            </a:r>
            <a:r>
              <a:rPr lang="en-US" dirty="0" smtClean="0"/>
              <a:t> x 24,200,000,000</a:t>
            </a:r>
          </a:p>
          <a:p>
            <a:r>
              <a:rPr lang="en-US" dirty="0" smtClean="0"/>
              <a:t>If H</a:t>
            </a:r>
            <a:r>
              <a:rPr lang="en-US" baseline="-25000" dirty="0" smtClean="0"/>
              <a:t>NPP </a:t>
            </a:r>
            <a:r>
              <a:rPr lang="en-US" dirty="0" smtClean="0"/>
              <a:t>should be 10 %</a:t>
            </a:r>
          </a:p>
          <a:p>
            <a:pPr lvl="1"/>
            <a:r>
              <a:rPr lang="en-US" dirty="0" smtClean="0"/>
              <a:t>HPL </a:t>
            </a:r>
            <a:r>
              <a:rPr lang="en-US" smtClean="0"/>
              <a:t>= </a:t>
            </a:r>
            <a:r>
              <a:rPr lang="en-US" smtClean="0"/>
              <a:t>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H</a:t>
            </a:r>
            <a:r>
              <a:rPr lang="en-US" baseline="-25000" dirty="0" smtClean="0"/>
              <a:t>NPP </a:t>
            </a:r>
            <a:r>
              <a:rPr lang="en-US" dirty="0" smtClean="0"/>
              <a:t>should be 41 % and we use 1200 kg </a:t>
            </a:r>
          </a:p>
          <a:p>
            <a:pPr lvl="1"/>
            <a:r>
              <a:rPr lang="en-US" dirty="0" smtClean="0"/>
              <a:t>HPL </a:t>
            </a:r>
            <a:r>
              <a:rPr lang="en-US" dirty="0" smtClean="0"/>
              <a:t>= 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597" y="0"/>
            <a:ext cx="8265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Morton, SA., and M. Sharma, (2009) “Thermodynamic Considerations in Determining World Carrying Capacity,” ASEE Annual Conference, Arlington, TX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48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-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World Carrying Capacity</a:t>
            </a:r>
          </a:p>
          <a:p>
            <a:pPr lvl="1"/>
            <a:r>
              <a:rPr lang="en-US" dirty="0" smtClean="0"/>
              <a:t>Between 2 and 10 B?</a:t>
            </a:r>
          </a:p>
          <a:p>
            <a:pPr lvl="1"/>
            <a:r>
              <a:rPr lang="en-US" dirty="0" smtClean="0"/>
              <a:t>Higher numbers requires changes in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Projections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35556" r="25834" b="25926"/>
          <a:stretch>
            <a:fillRect/>
          </a:stretch>
        </p:blipFill>
        <p:spPr bwMode="auto">
          <a:xfrm>
            <a:off x="0" y="1638300"/>
            <a:ext cx="9144000" cy="49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9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Distribution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34062" y="0"/>
            <a:ext cx="140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www.eou.edu</a:t>
            </a:r>
            <a:endParaRPr lang="en-US" dirty="0"/>
          </a:p>
        </p:txBody>
      </p:sp>
      <p:pic>
        <p:nvPicPr>
          <p:cNvPr id="4" name="Picture 3" descr="466px-World_population_distribu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6907" y="1579723"/>
            <a:ext cx="5314384" cy="49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is Too Many?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What is the </a:t>
            </a:r>
            <a:r>
              <a:rPr lang="en-US" dirty="0" smtClean="0"/>
              <a:t>World Carrying Capacity</a:t>
            </a:r>
          </a:p>
          <a:p>
            <a:pPr lvl="1"/>
            <a:r>
              <a:rPr lang="en-US" dirty="0" smtClean="0"/>
              <a:t>100 Million People?</a:t>
            </a:r>
          </a:p>
          <a:p>
            <a:pPr lvl="1"/>
            <a:r>
              <a:rPr lang="en-US" dirty="0" smtClean="0"/>
              <a:t>1 Billion?</a:t>
            </a:r>
          </a:p>
          <a:p>
            <a:pPr lvl="1"/>
            <a:r>
              <a:rPr lang="en-US" dirty="0" smtClean="0"/>
              <a:t>10 Billion?</a:t>
            </a:r>
          </a:p>
          <a:p>
            <a:pPr lvl="1"/>
            <a:r>
              <a:rPr lang="en-US" dirty="0" smtClean="0"/>
              <a:t>100 Billion?</a:t>
            </a:r>
          </a:p>
          <a:p>
            <a:endParaRPr lang="en-US" dirty="0" smtClean="0"/>
          </a:p>
          <a:p>
            <a:r>
              <a:rPr lang="en-US" dirty="0" smtClean="0"/>
              <a:t>Estimating World Carrying Capacity</a:t>
            </a:r>
          </a:p>
          <a:p>
            <a:pPr lvl="1"/>
            <a:r>
              <a:rPr lang="en-US" dirty="0" smtClean="0"/>
              <a:t>Estimated many times since 1600’s</a:t>
            </a:r>
          </a:p>
          <a:p>
            <a:pPr lvl="1"/>
            <a:r>
              <a:rPr lang="en-US" dirty="0" smtClean="0"/>
              <a:t>96 Estimates range from 1 to 10</a:t>
            </a:r>
            <a:r>
              <a:rPr lang="en-US" baseline="30000" dirty="0" smtClean="0"/>
              <a:t>21</a:t>
            </a:r>
            <a:r>
              <a:rPr lang="en-US" dirty="0" smtClean="0"/>
              <a:t> B!</a:t>
            </a:r>
          </a:p>
          <a:p>
            <a:pPr lvl="2"/>
            <a:r>
              <a:rPr lang="en-US" dirty="0" smtClean="0"/>
              <a:t>50 from 1 to 10 B</a:t>
            </a:r>
          </a:p>
          <a:p>
            <a:pPr lvl="2"/>
            <a:r>
              <a:rPr lang="en-US" dirty="0" smtClean="0"/>
              <a:t>33 from 10 to 80 B</a:t>
            </a:r>
          </a:p>
          <a:p>
            <a:pPr lvl="2"/>
            <a:r>
              <a:rPr lang="en-US" dirty="0" smtClean="0"/>
              <a:t>13 &gt; 80 B?</a:t>
            </a:r>
          </a:p>
          <a:p>
            <a:pPr lvl="3"/>
            <a:r>
              <a:rPr lang="en-US" dirty="0" smtClean="0"/>
              <a:t>3 estimates over 10</a:t>
            </a:r>
            <a:r>
              <a:rPr lang="en-US" baseline="30000" dirty="0" smtClean="0"/>
              <a:t>9</a:t>
            </a:r>
            <a:r>
              <a:rPr lang="en-US" dirty="0" smtClean="0"/>
              <a:t> B, assumed</a:t>
            </a:r>
          </a:p>
          <a:p>
            <a:pPr lvl="4"/>
            <a:r>
              <a:rPr lang="en-US" dirty="0" smtClean="0"/>
              <a:t>body heat can be removed (dissipated)</a:t>
            </a:r>
          </a:p>
          <a:p>
            <a:pPr lvl="4"/>
            <a:r>
              <a:rPr lang="en-US" dirty="0" smtClean="0"/>
              <a:t>human food based on algae</a:t>
            </a:r>
          </a:p>
          <a:p>
            <a:pPr lvl="4"/>
            <a:r>
              <a:rPr lang="en-US" dirty="0" smtClean="0"/>
              <a:t>all carbon on Earth is people or algae</a:t>
            </a:r>
          </a:p>
          <a:p>
            <a:pPr lvl="1"/>
            <a:endParaRPr lang="en-US" dirty="0"/>
          </a:p>
        </p:txBody>
      </p:sp>
      <p:grpSp>
        <p:nvGrpSpPr>
          <p:cNvPr id="2" name="Group 22"/>
          <p:cNvGrpSpPr/>
          <p:nvPr/>
        </p:nvGrpSpPr>
        <p:grpSpPr>
          <a:xfrm>
            <a:off x="5326045" y="1987061"/>
            <a:ext cx="2525486" cy="2547257"/>
            <a:chOff x="2148114" y="1611085"/>
            <a:chExt cx="4760686" cy="4920343"/>
          </a:xfrm>
        </p:grpSpPr>
        <p:grpSp>
          <p:nvGrpSpPr>
            <p:cNvPr id="5" name="Group 16"/>
            <p:cNvGrpSpPr/>
            <p:nvPr/>
          </p:nvGrpSpPr>
          <p:grpSpPr>
            <a:xfrm>
              <a:off x="2148114" y="1611085"/>
              <a:ext cx="4760686" cy="4920343"/>
              <a:chOff x="2148114" y="1611085"/>
              <a:chExt cx="4760686" cy="4920343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2438400"/>
                <a:ext cx="32766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Donut 10"/>
              <p:cNvSpPr/>
              <p:nvPr/>
            </p:nvSpPr>
            <p:spPr>
              <a:xfrm>
                <a:off x="2148114" y="1611085"/>
                <a:ext cx="4760686" cy="4920343"/>
              </a:xfrm>
              <a:prstGeom prst="donut">
                <a:avLst>
                  <a:gd name="adj" fmla="val 21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106058" y="2264228"/>
              <a:ext cx="2757714" cy="232228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581068"/>
                </a:avLst>
              </a:prstTxWarp>
              <a:spAutoFit/>
            </a:bodyPr>
            <a:lstStyle/>
            <a:p>
              <a:pPr algn="ctr"/>
              <a:r>
                <a:rPr lang="en-US" sz="2800" dirty="0" smtClean="0"/>
                <a:t>Population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 rot="6805750">
              <a:off x="3901584" y="3622271"/>
              <a:ext cx="2757714" cy="174611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581068"/>
                </a:avLst>
              </a:prstTxWarp>
              <a:spAutoFit/>
            </a:bodyPr>
            <a:lstStyle/>
            <a:p>
              <a:pPr algn="ctr"/>
              <a:r>
                <a:rPr lang="en-US" sz="2800" dirty="0" smtClean="0"/>
                <a:t>Technology</a:t>
              </a:r>
              <a:endParaRPr lang="en-US" sz="44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4664748">
              <a:off x="2630413" y="3280721"/>
              <a:ext cx="2757714" cy="221835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581068"/>
                </a:avLst>
              </a:prstTxWarp>
              <a:spAutoFit/>
            </a:bodyPr>
            <a:lstStyle/>
            <a:p>
              <a:pPr algn="ctr"/>
              <a:r>
                <a:rPr lang="en-US" sz="2800" dirty="0" smtClean="0"/>
                <a:t>Life Style</a:t>
              </a:r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18448" y="0"/>
            <a:ext cx="482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Jeroen, C., M. Van Den Bergh, P. Rietveld (2004) “</a:t>
            </a:r>
            <a:r>
              <a:rPr lang="en-US" sz="1200" dirty="0" smtClean="0"/>
              <a:t>Reconsidering the Limits to</a:t>
            </a:r>
          </a:p>
          <a:p>
            <a:r>
              <a:rPr lang="en-US" sz="1200" dirty="0" smtClean="0"/>
              <a:t>World Population: Meta-analysis and Meta-prediction, </a:t>
            </a:r>
            <a:r>
              <a:rPr lang="en-US" sz="1200" u="sng" dirty="0" err="1" smtClean="0"/>
              <a:t>BioScience</a:t>
            </a:r>
            <a:r>
              <a:rPr lang="en-US" sz="1200" dirty="0" smtClean="0"/>
              <a:t>, 54(3).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67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90 estimates</a:t>
            </a:r>
          </a:p>
          <a:p>
            <a:pPr lvl="1"/>
            <a:r>
              <a:rPr lang="en-US" sz="2000" dirty="0" smtClean="0"/>
              <a:t>Land / Food (71)</a:t>
            </a:r>
          </a:p>
          <a:p>
            <a:pPr lvl="1"/>
            <a:r>
              <a:rPr lang="en-US" sz="2000" dirty="0" smtClean="0"/>
              <a:t>Water Availability (1)</a:t>
            </a:r>
          </a:p>
          <a:p>
            <a:pPr lvl="1"/>
            <a:r>
              <a:rPr lang="en-US" sz="2000" dirty="0" smtClean="0"/>
              <a:t>Energy (3)</a:t>
            </a:r>
          </a:p>
          <a:p>
            <a:pPr lvl="1"/>
            <a:r>
              <a:rPr lang="en-US" sz="2000" dirty="0" smtClean="0"/>
              <a:t>Carbon (4)</a:t>
            </a:r>
          </a:p>
          <a:p>
            <a:pPr lvl="1"/>
            <a:r>
              <a:rPr lang="en-US" sz="2000" dirty="0" smtClean="0"/>
              <a:t>Heat Removal (1)</a:t>
            </a:r>
          </a:p>
          <a:p>
            <a:pPr lvl="1"/>
            <a:r>
              <a:rPr lang="en-US" sz="2000" dirty="0" smtClean="0"/>
              <a:t>Primary Production (4)</a:t>
            </a:r>
          </a:p>
          <a:p>
            <a:pPr lvl="1"/>
            <a:r>
              <a:rPr lang="en-US" sz="2000" dirty="0" smtClean="0"/>
              <a:t>Forest Products (1)</a:t>
            </a:r>
          </a:p>
          <a:p>
            <a:pPr lvl="1"/>
            <a:r>
              <a:rPr lang="en-US" sz="2000" dirty="0" smtClean="0"/>
              <a:t>Nonrenewable Resources (3) </a:t>
            </a:r>
          </a:p>
          <a:p>
            <a:pPr lvl="1"/>
            <a:r>
              <a:rPr lang="en-US" sz="2000" dirty="0" smtClean="0"/>
              <a:t>Multiple Factors (2)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4048728" cy="45720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Most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limiting?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fresh water availability</a:t>
            </a:r>
          </a:p>
          <a:p>
            <a:pPr lvl="1"/>
            <a:r>
              <a:rPr lang="en-US" dirty="0" smtClean="0"/>
              <a:t>forest products</a:t>
            </a:r>
          </a:p>
          <a:p>
            <a:pPr lvl="1"/>
            <a:r>
              <a:rPr lang="en-US" dirty="0" smtClean="0"/>
              <a:t>nonrenewable products such as fertilizer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448" y="0"/>
            <a:ext cx="482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Jeroen, C., M. Van Den Bergh, P. Rietveld (2004) “</a:t>
            </a:r>
            <a:r>
              <a:rPr lang="en-US" sz="1200" dirty="0" smtClean="0"/>
              <a:t>Reconsidering the Limits to</a:t>
            </a:r>
          </a:p>
          <a:p>
            <a:r>
              <a:rPr lang="en-US" sz="1200" dirty="0" smtClean="0"/>
              <a:t>World Population: Meta-analysis and Meta-prediction, </a:t>
            </a:r>
            <a:r>
              <a:rPr lang="en-US" sz="1200" u="sng" dirty="0" err="1" smtClean="0"/>
              <a:t>BioScience</a:t>
            </a:r>
            <a:r>
              <a:rPr lang="en-US" sz="1200" dirty="0" smtClean="0"/>
              <a:t>, 54(3).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53454" y="5257800"/>
            <a:ext cx="2591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Waste Assimilation?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Limit -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18875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Total Fresh Water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37.5 M km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Drinking water needed per day</a:t>
            </a:r>
          </a:p>
          <a:p>
            <a:pPr lvl="1"/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2 L/person/d </a:t>
            </a:r>
          </a:p>
          <a:p>
            <a:pPr lvl="1"/>
            <a:r>
              <a:rPr lang="en-US" dirty="0" smtClean="0"/>
              <a:t>= 2.0E-12  km</a:t>
            </a:r>
            <a:r>
              <a:rPr lang="en-US" baseline="30000" dirty="0" smtClean="0"/>
              <a:t>3</a:t>
            </a:r>
            <a:r>
              <a:rPr lang="en-US" dirty="0" smtClean="0"/>
              <a:t>/person/d</a:t>
            </a:r>
          </a:p>
          <a:p>
            <a:r>
              <a:rPr lang="en-US" dirty="0" smtClean="0"/>
              <a:t>Maximum Population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50730" y="6469380"/>
            <a:ext cx="152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www.umac.org</a:t>
            </a:r>
            <a:endParaRPr lang="en-US" dirty="0"/>
          </a:p>
        </p:txBody>
      </p:sp>
      <p:pic>
        <p:nvPicPr>
          <p:cNvPr id="5" name="Picture 4" descr="Dr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9159" y="2004646"/>
            <a:ext cx="2595371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FF0000"/>
                </a:solidFill>
              </a:rPr>
              <a:t>19E21</a:t>
            </a:r>
            <a:r>
              <a:rPr lang="en-US" dirty="0" smtClean="0"/>
              <a:t> too 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77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Limit -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2006, 6 B people used ~ 30% of accessible renewable water</a:t>
            </a:r>
          </a:p>
          <a:p>
            <a:pPr lvl="1"/>
            <a:r>
              <a:rPr lang="en-US" dirty="0" smtClean="0"/>
              <a:t>Accessible water not distributed well</a:t>
            </a:r>
          </a:p>
          <a:p>
            <a:pPr lvl="2"/>
            <a:r>
              <a:rPr lang="en-US" dirty="0" smtClean="0"/>
              <a:t>South America: 5 % population &amp; 26 % of runoff</a:t>
            </a:r>
          </a:p>
          <a:p>
            <a:pPr lvl="2"/>
            <a:r>
              <a:rPr lang="en-US" dirty="0" smtClean="0"/>
              <a:t>Asia: 60 % population &amp; 36 % of runoff</a:t>
            </a:r>
          </a:p>
          <a:p>
            <a:pPr lvl="1"/>
            <a:r>
              <a:rPr lang="en-US" dirty="0" smtClean="0"/>
              <a:t>1 B don’t have good access to water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 2025 could reach 70% 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50900" y="0"/>
            <a:ext cx="289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www.globalchange.umich.edu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Good News - Water Withdrawals Decreasing</a:t>
            </a:r>
            <a:endParaRPr lang="en-US" sz="3200" dirty="0"/>
          </a:p>
        </p:txBody>
      </p:sp>
      <p:pic>
        <p:nvPicPr>
          <p:cNvPr id="5" name="Picture 4" descr="Tmp4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35080"/>
            <a:ext cx="7842738" cy="48207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6110654"/>
            <a:ext cx="914400" cy="378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842</Words>
  <Application>Microsoft Office PowerPoint</Application>
  <PresentationFormat>On-screen Show (4:3)</PresentationFormat>
  <Paragraphs>167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Population predictions</vt:lpstr>
      <vt:lpstr>Population Projections</vt:lpstr>
      <vt:lpstr>Population Distribution</vt:lpstr>
      <vt:lpstr>How Many is Too Many?</vt:lpstr>
      <vt:lpstr>Limiting Factors</vt:lpstr>
      <vt:lpstr>Population Limit - Water</vt:lpstr>
      <vt:lpstr>Why is 19E21 too many?</vt:lpstr>
      <vt:lpstr>Population Limit - Water</vt:lpstr>
      <vt:lpstr>Good News - Water Withdrawals Decreasing</vt:lpstr>
      <vt:lpstr>Population Limit - Land</vt:lpstr>
      <vt:lpstr>Why is 807 T wrong?</vt:lpstr>
      <vt:lpstr>Population Limit – Agricultural Land</vt:lpstr>
      <vt:lpstr>Population Limit – Agricultural land</vt:lpstr>
      <vt:lpstr>Earth Energy &amp; Mass Balance</vt:lpstr>
      <vt:lpstr>How much of the sun’s energy can we use?</vt:lpstr>
      <vt:lpstr>Homocene</vt:lpstr>
      <vt:lpstr>Population Estimate - NPP</vt:lpstr>
      <vt:lpstr>Population -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predictions</dc:title>
  <dc:creator>Everett, Jess W.</dc:creator>
  <cp:lastModifiedBy>Windows User</cp:lastModifiedBy>
  <cp:revision>8</cp:revision>
  <cp:lastPrinted>2013-01-18T19:08:02Z</cp:lastPrinted>
  <dcterms:created xsi:type="dcterms:W3CDTF">2006-08-16T00:00:00Z</dcterms:created>
  <dcterms:modified xsi:type="dcterms:W3CDTF">2014-01-08T17:38:59Z</dcterms:modified>
</cp:coreProperties>
</file>